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2" r:id="rId4"/>
    <p:sldId id="257" r:id="rId5"/>
    <p:sldId id="258" r:id="rId6"/>
    <p:sldId id="259" r:id="rId7"/>
    <p:sldId id="270" r:id="rId8"/>
    <p:sldId id="271" r:id="rId9"/>
    <p:sldId id="260" r:id="rId10"/>
    <p:sldId id="269" r:id="rId11"/>
    <p:sldId id="261" r:id="rId12"/>
    <p:sldId id="262" r:id="rId13"/>
    <p:sldId id="263" r:id="rId14"/>
    <p:sldId id="264" r:id="rId15"/>
    <p:sldId id="265" r:id="rId16"/>
    <p:sldId id="27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421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331640" y="476672"/>
            <a:ext cx="756084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НОУ ЦО «Православный центр непрерывного образования во имя </a:t>
            </a:r>
            <a:r>
              <a:rPr lang="ru-RU" sz="2800" b="1" dirty="0" err="1" smtClean="0"/>
              <a:t>прп.Серафима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Саровского</a:t>
            </a:r>
            <a:r>
              <a:rPr lang="ru-RU" sz="2800" b="1" dirty="0" smtClean="0"/>
              <a:t>»</a:t>
            </a:r>
          </a:p>
          <a:p>
            <a:pPr algn="ctr"/>
            <a:endParaRPr lang="ru-RU" sz="2800" b="1" u="sng" dirty="0" smtClean="0"/>
          </a:p>
          <a:p>
            <a:pPr algn="ctr"/>
            <a:r>
              <a:rPr lang="ru-RU" sz="3600" b="1" u="sng" dirty="0" smtClean="0">
                <a:solidFill>
                  <a:srgbClr val="00B050"/>
                </a:solidFill>
              </a:rPr>
              <a:t>Мероприятие «Библейский Вечер» </a:t>
            </a:r>
          </a:p>
          <a:p>
            <a:pPr algn="ctr"/>
            <a:r>
              <a:rPr lang="ru-RU" sz="3600" b="1" u="sng" dirty="0" smtClean="0">
                <a:solidFill>
                  <a:srgbClr val="00B050"/>
                </a:solidFill>
              </a:rPr>
              <a:t>на тему «Священное Писание о дружбе и отношениях»</a:t>
            </a:r>
          </a:p>
          <a:p>
            <a:endParaRPr lang="ru-RU" sz="2800" dirty="0" smtClean="0"/>
          </a:p>
          <a:p>
            <a:endParaRPr lang="ru-RU" sz="2800" dirty="0" smtClean="0"/>
          </a:p>
          <a:p>
            <a:pPr>
              <a:tabLst>
                <a:tab pos="3500438" algn="l"/>
              </a:tabLst>
            </a:pPr>
            <a:r>
              <a:rPr lang="ru-RU" sz="2800" dirty="0" smtClean="0"/>
              <a:t>Коллектив авторов: 	Мулюкина Т.В.</a:t>
            </a:r>
          </a:p>
          <a:p>
            <a:pPr>
              <a:tabLst>
                <a:tab pos="3500438" algn="l"/>
              </a:tabLst>
            </a:pPr>
            <a:r>
              <a:rPr lang="ru-RU" sz="2800" dirty="0" smtClean="0"/>
              <a:t>	Василисина А.В.</a:t>
            </a:r>
          </a:p>
          <a:p>
            <a:pPr>
              <a:tabLst>
                <a:tab pos="3500438" algn="l"/>
              </a:tabLst>
            </a:pPr>
            <a:r>
              <a:rPr lang="ru-RU" sz="2800" dirty="0" smtClean="0"/>
              <a:t>	Графова В.С.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619673" y="476672"/>
            <a:ext cx="7056784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Притчи  10:19-21 </a:t>
            </a:r>
            <a:r>
              <a:rPr lang="ru-RU" sz="2000" dirty="0" smtClean="0"/>
              <a:t>При многословии не миновать греха, а сдерживающий уста свои - разумен. Отборное серебро - язык праведного, сердце же нечестивых - ничтожество.  Уста праведного пасут многих, а глупые умирают от недостатка разума.</a:t>
            </a:r>
          </a:p>
          <a:p>
            <a:endParaRPr lang="ru-RU" sz="2000" dirty="0" smtClean="0"/>
          </a:p>
          <a:p>
            <a:r>
              <a:rPr lang="ru-RU" sz="2000" b="1" dirty="0" smtClean="0"/>
              <a:t>Иакова 5:12 </a:t>
            </a:r>
            <a:r>
              <a:rPr lang="ru-RU" sz="2000" dirty="0" smtClean="0"/>
              <a:t>Прежде же всего, братия мои, не клянитесь ни небом, ни землею, и никакою другою клятвою, но да будет у вас: "да, да " и "нет, нет ", дабы вам не подпасть осуждению. </a:t>
            </a:r>
          </a:p>
          <a:p>
            <a:endParaRPr lang="ru-RU" sz="2000" dirty="0" smtClean="0"/>
          </a:p>
          <a:p>
            <a:r>
              <a:rPr lang="ru-RU" sz="2000" b="1" dirty="0" smtClean="0"/>
              <a:t>Притчи26:17-19</a:t>
            </a:r>
            <a:r>
              <a:rPr lang="ru-RU" sz="2000" dirty="0" smtClean="0"/>
              <a:t> Хватает пса за уши, кто, проходя мимо, вмешивается в чужую ссору. Как притворяющийся помешанным бросает огонь, стрелы и смерть, так - человек, который коварно вредит другу своему и потом говорит: "я только пошутил»</a:t>
            </a:r>
          </a:p>
          <a:p>
            <a:endParaRPr lang="ru-RU" sz="2000" dirty="0" smtClean="0"/>
          </a:p>
          <a:p>
            <a:r>
              <a:rPr lang="ru-RU" sz="2000" b="1" dirty="0" smtClean="0"/>
              <a:t>Еккл.4:10 </a:t>
            </a:r>
            <a:r>
              <a:rPr lang="ru-RU" sz="2000" dirty="0" smtClean="0"/>
              <a:t>ибо если упадет один, то другой поднимет товарища своего. Но горе одному, когда упадет, а другого нет, который поднял бы его.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619672" y="620688"/>
            <a:ext cx="6984776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u="sng" dirty="0" smtClean="0"/>
              <a:t>Критерии ценностной оценки:</a:t>
            </a:r>
          </a:p>
          <a:p>
            <a:endParaRPr lang="ru-RU" sz="2000" dirty="0" smtClean="0"/>
          </a:p>
          <a:p>
            <a:r>
              <a:rPr lang="ru-RU" sz="2000" dirty="0" smtClean="0"/>
              <a:t>Мы прочитали текст, сформулировали принципы, а как мы можем их увидеть и проявить. </a:t>
            </a:r>
          </a:p>
          <a:p>
            <a:endParaRPr lang="ru-RU" sz="2000" dirty="0" smtClean="0"/>
          </a:p>
          <a:p>
            <a:pPr lvl="0">
              <a:buFont typeface="Arial" pitchFamily="34" charset="0"/>
              <a:buChar char="•"/>
            </a:pPr>
            <a:r>
              <a:rPr lang="ru-RU" sz="2000" dirty="0" smtClean="0"/>
              <a:t> наши действия, поступки</a:t>
            </a:r>
          </a:p>
          <a:p>
            <a:pPr lvl="0">
              <a:buFont typeface="Arial" pitchFamily="34" charset="0"/>
              <a:buChar char="•"/>
            </a:pPr>
            <a:r>
              <a:rPr lang="ru-RU" sz="2000" dirty="0" smtClean="0"/>
              <a:t> наши слова (не «гнилые» слова, не оскорбляющие, унижающие человека)</a:t>
            </a:r>
          </a:p>
          <a:p>
            <a:pPr lvl="0">
              <a:buFont typeface="Arial" pitchFamily="34" charset="0"/>
              <a:buChar char="•"/>
            </a:pPr>
            <a:r>
              <a:rPr lang="ru-RU" sz="2000" dirty="0" smtClean="0"/>
              <a:t> наша интонация, тон голоса (</a:t>
            </a:r>
            <a:r>
              <a:rPr lang="ru-RU" sz="2000" dirty="0" err="1" smtClean="0"/>
              <a:t>неповышенный</a:t>
            </a:r>
            <a:r>
              <a:rPr lang="ru-RU" sz="2000" dirty="0" smtClean="0"/>
              <a:t> голос, без ехидства)</a:t>
            </a:r>
          </a:p>
          <a:p>
            <a:pPr lvl="0">
              <a:buFont typeface="Arial" pitchFamily="34" charset="0"/>
              <a:buChar char="•"/>
            </a:pPr>
            <a:r>
              <a:rPr lang="ru-RU" sz="2000" dirty="0" smtClean="0"/>
              <a:t> мимика, жесты (спокойное лицо, </a:t>
            </a:r>
            <a:r>
              <a:rPr lang="ru-RU" sz="2000" dirty="0" err="1" smtClean="0"/>
              <a:t>неперекошенное</a:t>
            </a:r>
            <a:r>
              <a:rPr lang="ru-RU" sz="2000" dirty="0" smtClean="0"/>
              <a:t>, улыбка или участие/сочувствие во взгляде, неравнодушие к человеку во взгляде)</a:t>
            </a:r>
          </a:p>
          <a:p>
            <a:pPr lvl="0"/>
            <a:endParaRPr lang="ru-RU" sz="2000" dirty="0" smtClean="0"/>
          </a:p>
          <a:p>
            <a:r>
              <a:rPr lang="ru-RU" sz="2000" i="1" dirty="0" smtClean="0"/>
              <a:t> Дети высказываются, верят ли они тому, что общаясь по этим принципам можно быть счастливым в отношениях; (есть у кого-то опыт).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691680" y="548680"/>
            <a:ext cx="7056784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/>
              <a:t>Проживание:</a:t>
            </a:r>
          </a:p>
          <a:p>
            <a:endParaRPr lang="ru-RU" sz="1400" dirty="0" smtClean="0"/>
          </a:p>
          <a:p>
            <a:pPr lvl="0"/>
            <a:r>
              <a:rPr lang="ru-RU" dirty="0" smtClean="0"/>
              <a:t>Проиграть мини-сценки – каждая группа  2 варианта (Божий и «часто встречающийся») Постараться отразить все ценностные требования.</a:t>
            </a:r>
          </a:p>
          <a:p>
            <a:pPr marL="342900" lvl="0" indent="-342900">
              <a:buAutoNum type="arabicParenR"/>
            </a:pPr>
            <a:r>
              <a:rPr lang="ru-RU" dirty="0" smtClean="0"/>
              <a:t>Школа, медленная ученица Соня не улавливает объяснения и постоянно переспрашивает учителя, (другие ученики отпускают ехидные замечания на ее счет, притом «объясняя» учителю как им это надоело/ ученики помогают Соне).</a:t>
            </a:r>
          </a:p>
          <a:p>
            <a:pPr marL="342900" lvl="0" indent="-342900">
              <a:buAutoNum type="arabicParenR"/>
            </a:pPr>
            <a:r>
              <a:rPr lang="ru-RU" dirty="0" smtClean="0"/>
              <a:t>Маша хочет записаться на курсы, но боится одна ехать в незнакомое место и просит подружку поехать с ней (подружка легко соглашается, чтобы поддержать / подружке лень).</a:t>
            </a:r>
          </a:p>
          <a:p>
            <a:pPr marL="342900" lvl="0" indent="-342900"/>
            <a:r>
              <a:rPr lang="ru-RU" dirty="0" smtClean="0"/>
              <a:t>3)    Анечке купили новый планшет, который она принесла в школу показать друзьям. Какова реакция друзей (радость или зависть)?</a:t>
            </a:r>
          </a:p>
          <a:p>
            <a:pPr marL="342900" lvl="0" indent="-342900"/>
            <a:endParaRPr lang="ru-RU" dirty="0" smtClean="0"/>
          </a:p>
          <a:p>
            <a:pPr lvl="0"/>
            <a:r>
              <a:rPr lang="ru-RU" dirty="0" smtClean="0"/>
              <a:t>Обсуждение после каждой сценки (Соотнесение с критериями ценностной оценки)</a:t>
            </a:r>
          </a:p>
          <a:p>
            <a:pPr lvl="1"/>
            <a:r>
              <a:rPr lang="ru-RU" i="1" dirty="0" smtClean="0"/>
              <a:t>Какая ситуация – счастливая? И почему? Как вы это поняли?</a:t>
            </a:r>
          </a:p>
          <a:p>
            <a:pPr lvl="1"/>
            <a:r>
              <a:rPr lang="ru-RU" i="1" dirty="0" smtClean="0"/>
              <a:t>Была ли ценность?</a:t>
            </a:r>
          </a:p>
          <a:p>
            <a:pPr lvl="1"/>
            <a:r>
              <a:rPr lang="ru-RU" i="1" dirty="0" smtClean="0"/>
              <a:t>Реально ли поймать это в себе и остановиться? На каком этапе?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907704" y="764704"/>
            <a:ext cx="669674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/>
              <a:t>Анализ: </a:t>
            </a:r>
          </a:p>
          <a:p>
            <a:endParaRPr lang="ru-RU" sz="2400" dirty="0" smtClean="0"/>
          </a:p>
          <a:p>
            <a:r>
              <a:rPr lang="ru-RU" sz="2400" dirty="0" smtClean="0"/>
              <a:t>Возвращаемся к цели.</a:t>
            </a:r>
          </a:p>
          <a:p>
            <a:endParaRPr lang="ru-RU" sz="2400" dirty="0" smtClean="0"/>
          </a:p>
          <a:p>
            <a:r>
              <a:rPr lang="ru-RU" sz="2400" dirty="0" smtClean="0"/>
              <a:t>Есть ли у нас общее понимание того, что такое радостное общение? </a:t>
            </a:r>
          </a:p>
          <a:p>
            <a:endParaRPr lang="ru-RU" sz="2400" dirty="0" smtClean="0"/>
          </a:p>
          <a:p>
            <a:r>
              <a:rPr lang="ru-RU" sz="2400" dirty="0" smtClean="0"/>
              <a:t>Удалось ли нам сформулировать принципы?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475656" y="836712"/>
            <a:ext cx="734481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/>
              <a:t>Рефлексия:  </a:t>
            </a:r>
          </a:p>
          <a:p>
            <a:r>
              <a:rPr lang="ru-RU" sz="2400" dirty="0" smtClean="0"/>
              <a:t>Трудно ли было анализировать отрывки из Библии? Почему?</a:t>
            </a:r>
          </a:p>
          <a:p>
            <a:r>
              <a:rPr lang="ru-RU" sz="2400" dirty="0" smtClean="0"/>
              <a:t>Какие ситуации было сложнее разыграть, плохие или хорошие?</a:t>
            </a:r>
          </a:p>
          <a:p>
            <a:endParaRPr lang="ru-RU" sz="2400" dirty="0" smtClean="0"/>
          </a:p>
          <a:p>
            <a:r>
              <a:rPr lang="ru-RU" sz="2400" dirty="0" smtClean="0"/>
              <a:t>Наше мероприятие подошло к концу, но тема сложная. </a:t>
            </a:r>
          </a:p>
          <a:p>
            <a:r>
              <a:rPr lang="ru-RU" sz="2400" dirty="0" smtClean="0"/>
              <a:t>Попробуйте жить по этим принципам, проанализировать – удается или не удается, почему,</a:t>
            </a:r>
          </a:p>
          <a:p>
            <a:r>
              <a:rPr lang="ru-RU" sz="2400" dirty="0" smtClean="0"/>
              <a:t>если удается – то что чувствовали вы и те, кто с вами общался, стоит или не стоит так жить?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835696" y="836712"/>
            <a:ext cx="655272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/>
              <a:t>УХОДЯ: </a:t>
            </a:r>
            <a:endParaRPr lang="ru-RU" sz="2400" u="sng" dirty="0" smtClean="0"/>
          </a:p>
          <a:p>
            <a:r>
              <a:rPr lang="ru-RU" sz="2400" dirty="0" smtClean="0"/>
              <a:t>(прикрепите </a:t>
            </a:r>
            <a:r>
              <a:rPr lang="ru-RU" sz="2400" dirty="0" err="1" smtClean="0"/>
              <a:t>стикер</a:t>
            </a:r>
            <a:r>
              <a:rPr lang="ru-RU" sz="2400" dirty="0" smtClean="0"/>
              <a:t> к близкому для вас ответу)</a:t>
            </a:r>
          </a:p>
          <a:p>
            <a:endParaRPr lang="ru-RU" sz="2400" dirty="0" smtClean="0"/>
          </a:p>
          <a:p>
            <a:r>
              <a:rPr lang="ru-RU" sz="2400" b="1" dirty="0" smtClean="0"/>
              <a:t>Что было самым важным на этом вечере? </a:t>
            </a:r>
          </a:p>
          <a:p>
            <a:endParaRPr lang="ru-RU" sz="2400" b="1" dirty="0" smtClean="0"/>
          </a:p>
          <a:p>
            <a:pPr lvl="0">
              <a:buFont typeface="Arial" pitchFamily="34" charset="0"/>
              <a:buChar char="•"/>
            </a:pPr>
            <a:r>
              <a:rPr lang="ru-RU" sz="2400" dirty="0" smtClean="0"/>
              <a:t> Возможность побыть, пообщаться с друзьями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/>
              <a:t> Высказать свою точку зрения, свои мысли.</a:t>
            </a:r>
          </a:p>
          <a:p>
            <a:pPr lvl="0">
              <a:buFont typeface="Arial" pitchFamily="34" charset="0"/>
              <a:buChar char="•"/>
            </a:pPr>
            <a:r>
              <a:rPr lang="ru-RU" sz="2400" smtClean="0"/>
              <a:t> </a:t>
            </a:r>
            <a:r>
              <a:rPr lang="ru-RU" sz="2400" smtClean="0"/>
              <a:t>Понять, </a:t>
            </a:r>
            <a:r>
              <a:rPr lang="ru-RU" sz="2400" dirty="0" smtClean="0"/>
              <a:t>как построить хорошие отношения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/>
              <a:t> Отдохнуть, хорошо провести время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475656" y="836712"/>
            <a:ext cx="7668344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i="1" dirty="0" smtClean="0"/>
              <a:t>Слово Христово да вселяется в вас обильно, со всякою премудростью; научайте и вразумляйте друг друга псалмами, славословием и духовными песнями, во благодати воспевая в сердцах ваших Господу [Колос. 3:16]</a:t>
            </a:r>
            <a:endParaRPr lang="ru-RU" sz="40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763688" y="692696"/>
            <a:ext cx="698477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dirty="0" smtClean="0"/>
              <a:t> </a:t>
            </a:r>
            <a:r>
              <a:rPr lang="ru-RU" sz="2800" b="1" u="sng" dirty="0" smtClean="0">
                <a:solidFill>
                  <a:schemeClr val="accent6">
                    <a:lumMod val="50000"/>
                  </a:schemeClr>
                </a:solidFill>
              </a:rPr>
              <a:t>«Священное Писание о дружбе и отношениях»</a:t>
            </a:r>
          </a:p>
          <a:p>
            <a:endParaRPr lang="ru-RU" sz="2800" dirty="0" smtClean="0"/>
          </a:p>
          <a:p>
            <a:r>
              <a:rPr lang="ru-RU" sz="2400" dirty="0" smtClean="0"/>
              <a:t>Участники: 7-10 классы</a:t>
            </a:r>
          </a:p>
          <a:p>
            <a:r>
              <a:rPr lang="ru-RU" sz="2800" b="1" dirty="0" smtClean="0"/>
              <a:t>Уровень участников:</a:t>
            </a:r>
            <a:r>
              <a:rPr lang="ru-RU" sz="2800" dirty="0" smtClean="0"/>
              <a:t> субъект собственного действия</a:t>
            </a:r>
          </a:p>
          <a:p>
            <a:r>
              <a:rPr lang="ru-RU" sz="2800" b="1" dirty="0" smtClean="0"/>
              <a:t>Цель:</a:t>
            </a:r>
            <a:r>
              <a:rPr lang="ru-RU" sz="2800" dirty="0" smtClean="0"/>
              <a:t> через знакомство со Словом Божьим познакомить с правилами, образцом общения</a:t>
            </a:r>
          </a:p>
          <a:p>
            <a:r>
              <a:rPr lang="ru-RU" sz="2800" b="1" dirty="0" smtClean="0"/>
              <a:t>Ценность: </a:t>
            </a:r>
            <a:r>
              <a:rPr lang="ru-RU" sz="2800" dirty="0" smtClean="0"/>
              <a:t>радостные отношения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2530" name="Picture 2" descr="E:\Библейский вечер\Библейский вечер - вредные картинки\4QOo2SMRk_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4427984" cy="3052936"/>
          </a:xfrm>
          <a:prstGeom prst="rect">
            <a:avLst/>
          </a:prstGeom>
          <a:noFill/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9951" y="-531440"/>
            <a:ext cx="4464049" cy="3766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429000"/>
            <a:ext cx="4718594" cy="3140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3" name="Picture 5" descr="E:\Библейский вечер\Библейский вечер - вредные картинки\BdVs62zJ66Y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040" y="3279033"/>
            <a:ext cx="3923928" cy="35789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547664" y="404664"/>
            <a:ext cx="7128792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i="1" dirty="0" smtClean="0"/>
              <a:t>1)</a:t>
            </a:r>
            <a:r>
              <a:rPr lang="ru-RU" sz="2800" dirty="0" smtClean="0"/>
              <a:t> </a:t>
            </a:r>
            <a:r>
              <a:rPr lang="ru-RU" sz="2800" i="1" dirty="0" smtClean="0"/>
              <a:t>Зачем нужны отношения? Отношения должны приносить радость, счастье? Те отношения, которые вы видели на картинках,  приносят ли радость?</a:t>
            </a:r>
          </a:p>
          <a:p>
            <a:pPr lvl="0"/>
            <a:r>
              <a:rPr lang="ru-RU" sz="2800" i="1" dirty="0" smtClean="0"/>
              <a:t>2)Есть  ли схемы, которые дают эту радость в отношениях? Или это вопрос случая или характеров?</a:t>
            </a:r>
          </a:p>
          <a:p>
            <a:pPr lvl="0"/>
            <a:r>
              <a:rPr lang="ru-RU" sz="2800" i="1" dirty="0" smtClean="0"/>
              <a:t>3)Есть ли стандарты, правила (неписанные? или прописанные?) отношений между людьми? Тогда какие стандарты? (этикет – не затрагивает личный контакт, формальные, конституция – гражданская позиция)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475656" y="260648"/>
            <a:ext cx="7668344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/>
              <a:t>Постановка цели:</a:t>
            </a:r>
            <a:endParaRPr lang="ru-RU" sz="2400" dirty="0" smtClean="0"/>
          </a:p>
          <a:p>
            <a:r>
              <a:rPr lang="ru-RU" sz="2400" dirty="0" smtClean="0"/>
              <a:t>Так что наша цель сегодня – получить опыт радостного общения  </a:t>
            </a:r>
          </a:p>
          <a:p>
            <a:r>
              <a:rPr lang="ru-RU" sz="2400" u="sng" dirty="0" smtClean="0"/>
              <a:t>Задачи:</a:t>
            </a:r>
            <a:r>
              <a:rPr lang="ru-RU" sz="2400" dirty="0" smtClean="0"/>
              <a:t> Для этого мы должны	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/>
              <a:t> Договориться, как мы понимаем радостное общение.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/>
              <a:t> Сформулировать принципы.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/>
              <a:t> Применить эти принципы на практике.</a:t>
            </a:r>
          </a:p>
          <a:p>
            <a:pPr lvl="0"/>
            <a:endParaRPr lang="ru-RU" sz="2400" dirty="0" smtClean="0"/>
          </a:p>
          <a:p>
            <a:r>
              <a:rPr lang="ru-RU" sz="2400" b="1" u="sng" dirty="0" smtClean="0"/>
              <a:t>Формулирование ценности:</a:t>
            </a:r>
            <a:endParaRPr lang="ru-RU" sz="2400" dirty="0" smtClean="0"/>
          </a:p>
          <a:p>
            <a:r>
              <a:rPr lang="ru-RU" sz="2400" dirty="0" smtClean="0"/>
              <a:t>Давайте разберемся вместе что такое радостное общение.  (в группах формулируют, что такое радостные отношения – </a:t>
            </a:r>
            <a:r>
              <a:rPr lang="ru-RU" sz="2400" i="1" dirty="0" smtClean="0"/>
              <a:t>когда всем хорошо, никто никого не обижает, готов помочь, весело, </a:t>
            </a:r>
            <a:r>
              <a:rPr lang="ru-RU" sz="2400" i="1" dirty="0" err="1" smtClean="0"/>
              <a:t>прикольно</a:t>
            </a:r>
            <a:r>
              <a:rPr lang="ru-RU" sz="2400" dirty="0" smtClean="0"/>
              <a:t>) Мы принимаем все ответы и переводим в нужное русло. Мы узнали ваше мнение, а  теперь обратимся к нашему Источнику.</a:t>
            </a: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475656" y="243512"/>
            <a:ext cx="7488831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/>
              <a:t>Введение ценностного образца. Этап 1.</a:t>
            </a:r>
            <a:endParaRPr lang="ru-RU" sz="2400" dirty="0" smtClean="0"/>
          </a:p>
          <a:p>
            <a:r>
              <a:rPr lang="ru-RU" sz="2400" dirty="0" smtClean="0"/>
              <a:t>Давайте посмотрим на истории людей, описанные в Новом Завете, (дети рассказывают на английском и показывают на </a:t>
            </a:r>
            <a:r>
              <a:rPr lang="ru-RU" sz="2400" dirty="0" err="1" smtClean="0"/>
              <a:t>фланелеграфе</a:t>
            </a:r>
            <a:r>
              <a:rPr lang="ru-RU" sz="2400" dirty="0" smtClean="0"/>
              <a:t> истории из Библии), </a:t>
            </a:r>
            <a:r>
              <a:rPr lang="ru-RU" sz="2400" b="1" dirty="0" smtClean="0"/>
              <a:t>ваша задача </a:t>
            </a:r>
            <a:r>
              <a:rPr lang="ru-RU" sz="2400" dirty="0" smtClean="0"/>
              <a:t>– понять и записать на ватмане, какие качества проявили герои этих историй. (На ватмане будет два задания)</a:t>
            </a:r>
          </a:p>
          <a:p>
            <a:endParaRPr lang="ru-RU" sz="2400" dirty="0" smtClean="0"/>
          </a:p>
          <a:p>
            <a:pPr lvl="0">
              <a:buFont typeface="Arial" pitchFamily="34" charset="0"/>
              <a:buChar char="•"/>
            </a:pPr>
            <a:r>
              <a:rPr lang="ru-RU" sz="2400" dirty="0" smtClean="0"/>
              <a:t> Четверо друзей разбирают крышу (помощь, взаимопомощь в большом и малом) [</a:t>
            </a:r>
            <a:r>
              <a:rPr lang="ru-RU" sz="2400" dirty="0" err="1" smtClean="0"/>
              <a:t>Мк</a:t>
            </a:r>
            <a:r>
              <a:rPr lang="ru-RU" sz="2400" dirty="0" smtClean="0"/>
              <a:t>. 2:1-5]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/>
              <a:t> Притча о добром самарянине (жертвенность) [Лк. 10:30-36]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/>
              <a:t> Притча о блудном сыне (прощение отца</a:t>
            </a:r>
            <a:r>
              <a:rPr lang="ru-RU" sz="2000" dirty="0" smtClean="0"/>
              <a:t>) [Лк. 15:11-32]</a:t>
            </a:r>
            <a:endParaRPr lang="ru-RU" sz="2400" dirty="0" smtClean="0"/>
          </a:p>
          <a:p>
            <a:pPr lvl="0"/>
            <a:endParaRPr lang="ru-RU" sz="2400" dirty="0" smtClean="0"/>
          </a:p>
          <a:p>
            <a:r>
              <a:rPr lang="ru-RU" sz="2400" i="1" dirty="0" smtClean="0"/>
              <a:t>Можно ли назвать эти отношения радостными? Мы видим, что люди проявили качества, необходимые для построения радостных отношений.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82" name="Picture 2" descr="C:\Documents and Settings\Lenovo\Рабочий стол\Новая папка\IMG_795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3913" y="-228600"/>
            <a:ext cx="7496175" cy="7315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4463"/>
            <a:ext cx="9753600" cy="615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835697" y="764704"/>
            <a:ext cx="684076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/>
              <a:t>Введение ценностного образца. Этап 2.</a:t>
            </a:r>
          </a:p>
          <a:p>
            <a:endParaRPr lang="ru-RU" sz="2400" dirty="0" smtClean="0"/>
          </a:p>
          <a:p>
            <a:r>
              <a:rPr lang="ru-RU" sz="2400" dirty="0" smtClean="0"/>
              <a:t>Мы продолжаем исследовать радостные отношения и принципы, которые к ним приводят. Каждая группа получит отрывки из Св.Писания и 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ваша задача </a:t>
            </a:r>
            <a:r>
              <a:rPr lang="ru-RU" sz="2400" dirty="0" smtClean="0"/>
              <a:t>– прочитать, обсудить и сформулировать принципы радостных отношений, написать их на ватмане, создать образы и символы счастливых отношений.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924</Words>
  <Application>Microsoft Office PowerPoint</Application>
  <PresentationFormat>Экран (4:3)</PresentationFormat>
  <Paragraphs>92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Alla</dc:creator>
  <cp:lastModifiedBy>Alla</cp:lastModifiedBy>
  <cp:revision>9</cp:revision>
  <dcterms:modified xsi:type="dcterms:W3CDTF">2014-02-19T18:50:17Z</dcterms:modified>
</cp:coreProperties>
</file>